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86" r:id="rId3"/>
    <p:sldId id="258" r:id="rId4"/>
    <p:sldId id="260" r:id="rId5"/>
    <p:sldId id="261" r:id="rId6"/>
    <p:sldId id="262" r:id="rId7"/>
    <p:sldId id="263" r:id="rId8"/>
    <p:sldId id="265" r:id="rId9"/>
    <p:sldId id="266" r:id="rId10"/>
    <p:sldId id="268" r:id="rId11"/>
    <p:sldId id="269" r:id="rId12"/>
    <p:sldId id="270" r:id="rId13"/>
    <p:sldId id="277" r:id="rId14"/>
    <p:sldId id="278" r:id="rId15"/>
    <p:sldId id="283" r:id="rId16"/>
    <p:sldId id="284" r:id="rId17"/>
    <p:sldId id="285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7" r:id="rId27"/>
    <p:sldId id="298" r:id="rId28"/>
    <p:sldId id="299" r:id="rId29"/>
    <p:sldId id="30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4660"/>
  </p:normalViewPr>
  <p:slideViewPr>
    <p:cSldViewPr snapToGrid="0">
      <p:cViewPr varScale="1">
        <p:scale>
          <a:sx n="72" d="100"/>
          <a:sy n="72" d="100"/>
        </p:scale>
        <p:origin x="85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F3E2A-E021-4D93-8705-743DC36B99B8}" type="datetimeFigureOut">
              <a:rPr lang="en-US" smtClean="0"/>
              <a:t>12/11/2024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6751CA-14FD-4C39-875A-3AC5B8BCD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50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6751CA-14FD-4C39-875A-3AC5B8BCD1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40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04FF8-512B-4907-85AC-8233FCA5D45D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08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0D2FD-8EE3-47B3-8B1A-D0E67AD36D7A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7384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740CB-6DBA-4077-BA5F-089DF4AE61F4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05057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25C4B-54B7-4647-8CD0-7A0732FD3898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9922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E408C4-8D68-44A3-9896-4F50478A6B59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0248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E8032-22DF-46CE-A406-CDD3356D18E4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471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E42160-BF8F-4C75-A7EE-C57C0F28F014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68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1466D-6C31-407C-8559-FD50968E02DF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933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0B9BC-0235-46D0-8435-A8AFF80A8A88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0418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3E9A6A-F47D-4C82-9B5F-DD9D74FAA637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56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249D0-C0D9-43E0-B36C-C94D6975AD41}" type="datetime1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123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C76F4-5478-4CA4-AF04-731732EE59AB}" type="datetime1">
              <a:rPr lang="en-US" smtClean="0"/>
              <a:t>12/11/2024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706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B459-4A71-4BE4-B594-31A1343F9A77}" type="datetime1">
              <a:rPr lang="en-US" smtClean="0"/>
              <a:t>12/11/2024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53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9929F-3311-4200-AB96-60D9F2A5CB30}" type="datetime1">
              <a:rPr lang="en-US" smtClean="0"/>
              <a:t>12/11/2024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199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BC2F8-B33F-4B64-8E9B-54063CAB7A49}" type="datetime1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0270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4873DD-EE03-4F21-8105-451064F28357}" type="datetime1">
              <a:rPr lang="en-US" smtClean="0"/>
              <a:t>12/11/2024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27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5F3A7-E520-4640-BBD3-12EFB0B3F871}" type="datetime1">
              <a:rPr lang="en-US" smtClean="0"/>
              <a:t>12/11/2024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CDFFEF3-C3C0-4412-8A66-E952CDDCA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184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handoo.org/wp/?form=MG0AV3" TargetMode="External"/><Relationship Id="rId2" Type="http://schemas.openxmlformats.org/officeDocument/2006/relationships/hyperlink" Target="https://www.excelcampus.com/?form=MG0AV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rumpexcel.com/learn-excel/?form=MG0AV3" TargetMode="External"/><Relationship Id="rId5" Type="http://schemas.openxmlformats.org/officeDocument/2006/relationships/hyperlink" Target="https://www.excel-easy.com/" TargetMode="External"/><Relationship Id="rId4" Type="http://schemas.openxmlformats.org/officeDocument/2006/relationships/hyperlink" Target="https://exceljet.net/?form=MG0AV3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039F7E-66D7-3FDA-6F1A-F0DD5CE0D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73" y="339151"/>
            <a:ext cx="7862440" cy="434615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207421" y="5479499"/>
            <a:ext cx="6297612" cy="45719"/>
          </a:xfrm>
        </p:spPr>
        <p:txBody>
          <a:bodyPr/>
          <a:lstStyle/>
          <a:p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Mr.Mazaheri</a:t>
            </a:r>
            <a:endParaRPr lang="en-US" sz="36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Nima Soltani</a:t>
            </a:r>
          </a:p>
          <a:p>
            <a:r>
              <a:rPr lang="en-US" sz="3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Fall 1403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6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13" y="184724"/>
            <a:ext cx="7410450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76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11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575" y="501683"/>
            <a:ext cx="750570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709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04" y="646179"/>
            <a:ext cx="797242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8833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0717C2-190F-6005-99A3-F19EDE68E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92" y="992251"/>
            <a:ext cx="8531968" cy="5865749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450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617A3-6F1A-3AF0-CACC-C65E261A7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9076" y="451513"/>
            <a:ext cx="2886850" cy="806450"/>
          </a:xfrm>
        </p:spPr>
        <p:txBody>
          <a:bodyPr/>
          <a:lstStyle/>
          <a:p>
            <a:r>
              <a:rPr lang="fa-I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قالب بندی شرطی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14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7C36AF-EB3F-711C-BC50-908EF3C7AAB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9" b="-7649"/>
          <a:stretch/>
        </p:blipFill>
        <p:spPr>
          <a:xfrm>
            <a:off x="1476826" y="1184039"/>
            <a:ext cx="8039100" cy="5441950"/>
          </a:xfrm>
        </p:spPr>
      </p:pic>
    </p:spTree>
    <p:extLst>
      <p:ext uri="{BB962C8B-B14F-4D97-AF65-F5344CB8AC3E}">
        <p14:creationId xmlns:p14="http://schemas.microsoft.com/office/powerpoint/2010/main" val="41507148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59" y="992631"/>
            <a:ext cx="8253129" cy="50487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CA35C2-1FF8-B636-3B1F-669D4BE9E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919" y="366140"/>
            <a:ext cx="6229245" cy="931694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 sum</a:t>
            </a:r>
          </a:p>
        </p:txBody>
      </p:sp>
    </p:spTree>
    <p:extLst>
      <p:ext uri="{BB962C8B-B14F-4D97-AF65-F5344CB8AC3E}">
        <p14:creationId xmlns:p14="http://schemas.microsoft.com/office/powerpoint/2010/main" val="23930353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08FDE0-2A7C-6072-4C99-0F3403454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358"/>
            <a:ext cx="4980562" cy="4599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648" y="2224200"/>
            <a:ext cx="5311302" cy="453581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16</a:t>
            </a:fld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8CA35C2-1FF8-B636-3B1F-669D4BE9E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1498" y="731243"/>
            <a:ext cx="3122579" cy="931694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</a:p>
        </p:txBody>
      </p:sp>
    </p:spTree>
    <p:extLst>
      <p:ext uri="{BB962C8B-B14F-4D97-AF65-F5344CB8AC3E}">
        <p14:creationId xmlns:p14="http://schemas.microsoft.com/office/powerpoint/2010/main" val="21600741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96F46-BEA1-728E-76ED-B0D0D5427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3276" y="492868"/>
            <a:ext cx="5762317" cy="1320800"/>
          </a:xfrm>
        </p:spPr>
        <p:txBody>
          <a:bodyPr/>
          <a:lstStyle/>
          <a:p>
            <a:pPr algn="ctr" rtl="1"/>
            <a:r>
              <a:rPr lang="fa-IR" sz="4000" dirty="0">
                <a:solidFill>
                  <a:srgbClr val="00B050"/>
                </a:solidFill>
                <a:cs typeface="B Nazanin" panose="00000400000000000000" pitchFamily="2" charset="-78"/>
              </a:rPr>
              <a:t>تابع </a:t>
            </a:r>
            <a:r>
              <a:rPr lang="en-US" sz="36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left-right- Len</a:t>
            </a:r>
            <a:endParaRPr lang="en-US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889" y="1601947"/>
            <a:ext cx="7159557" cy="501808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96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0749" y="570689"/>
            <a:ext cx="4079432" cy="1320800"/>
          </a:xfrm>
        </p:spPr>
        <p:txBody>
          <a:bodyPr/>
          <a:lstStyle/>
          <a:p>
            <a:pPr algn="ctr" rtl="1"/>
            <a:r>
              <a:rPr lang="fa-IR" b="1" dirty="0">
                <a:solidFill>
                  <a:srgbClr val="00B050"/>
                </a:solidFill>
                <a:cs typeface="B Nazanin" panose="00000400000000000000" pitchFamily="2" charset="-78"/>
              </a:rPr>
              <a:t>تابع</a:t>
            </a:r>
            <a:r>
              <a:rPr lang="fa-IR" b="1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984" y="2039376"/>
            <a:ext cx="6712084" cy="425442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4193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b="1" dirty="0">
                <a:solidFill>
                  <a:srgbClr val="00B050"/>
                </a:solidFill>
                <a:cs typeface="B Nazanin" panose="00000400000000000000" pitchFamily="2" charset="-78"/>
              </a:rPr>
              <a:t>تابع</a:t>
            </a:r>
            <a:r>
              <a:rPr lang="fa-IR" b="1" dirty="0">
                <a:solidFill>
                  <a:srgbClr val="00B050"/>
                </a:solidFill>
              </a:rPr>
              <a:t> </a:t>
            </a:r>
            <a:r>
              <a:rPr lang="en-US" sz="4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count-count a-count blank</a:t>
            </a:r>
            <a:endParaRPr lang="en-US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9" y="1378012"/>
            <a:ext cx="8271384" cy="5367938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65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اکسل یک نرم افزار کاربردی است که در حوزه های حسابداری و مالی استفاده زیادی از آن میشود. </a:t>
            </a:r>
            <a:b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</a:b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از این نرم افزار برای تجزیه و تحلیل داده ها، اعمال عملیات ریاضی روی داده ها،مدیریت بودجه و تفسیر داده ها استفاده</a:t>
            </a:r>
            <a:b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</a:br>
            <a:r>
              <a:rPr lang="fa-IR" sz="2000" dirty="0">
                <a:solidFill>
                  <a:schemeClr val="tx1"/>
                </a:solidFill>
                <a:cs typeface="B Nazanin" panose="00000400000000000000" pitchFamily="2" charset="-78"/>
              </a:rPr>
              <a:t> می شود که یادگیری آن برای هر حسابداری الزامی می باشد</a:t>
            </a:r>
            <a:endParaRPr lang="en-US" sz="2000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r">
              <a:buNone/>
            </a:pPr>
            <a:r>
              <a:rPr lang="fa-IR" dirty="0">
                <a:cs typeface="B Nazanin" panose="00000400000000000000" pitchFamily="2" charset="-78"/>
              </a:rPr>
              <a:t>  </a:t>
            </a:r>
            <a:r>
              <a:rPr lang="fa-IR" b="1" dirty="0">
                <a:cs typeface="B Nazanin" panose="00000400000000000000" pitchFamily="2" charset="-78"/>
              </a:rPr>
              <a:t>کاربردهای اکسل</a:t>
            </a:r>
          </a:p>
          <a:p>
            <a:pPr marL="0" indent="0" algn="r">
              <a:buNone/>
            </a:pPr>
            <a:r>
              <a:rPr lang="fa-IR" b="1" dirty="0">
                <a:cs typeface="B Nazanin" panose="00000400000000000000" pitchFamily="2" charset="-78"/>
              </a:rPr>
              <a:t> </a:t>
            </a:r>
          </a:p>
          <a:p>
            <a:pPr algn="r" rtl="1"/>
            <a:r>
              <a:rPr lang="fa-IR" sz="2100" dirty="0">
                <a:cs typeface="B Nazanin" panose="00000400000000000000" pitchFamily="2" charset="-78"/>
              </a:rPr>
              <a:t>انجام محاسبات شخصی مثل محاسبه ماهیانه شارژ شرکت, ساختمان مسکونی و …</a:t>
            </a:r>
          </a:p>
          <a:p>
            <a:pPr algn="r" rtl="1"/>
            <a:r>
              <a:rPr lang="fa-IR" sz="2100" dirty="0">
                <a:cs typeface="B Nazanin" panose="00000400000000000000" pitchFamily="2" charset="-78"/>
              </a:rPr>
              <a:t>ایجاد نرم‌افزارهای متنوع جهت گزارش‌گیری</a:t>
            </a:r>
          </a:p>
          <a:p>
            <a:pPr algn="r" rtl="1"/>
            <a:r>
              <a:rPr lang="fa-IR" sz="2100" dirty="0">
                <a:cs typeface="B Nazanin" panose="00000400000000000000" pitchFamily="2" charset="-78"/>
              </a:rPr>
              <a:t>ایجاد داشبوردهای مدیریتی و</a:t>
            </a:r>
          </a:p>
          <a:p>
            <a:pPr algn="r" rtl="1"/>
            <a:r>
              <a:rPr lang="fa-IR" sz="2100" dirty="0">
                <a:cs typeface="B Nazanin" panose="00000400000000000000" pitchFamily="2" charset="-78"/>
              </a:rPr>
              <a:t> گزارش‌های تحلیلی و مقایسه‌ای مانند </a:t>
            </a:r>
          </a:p>
          <a:p>
            <a:pPr marL="0" indent="0" algn="r" rtl="1">
              <a:buNone/>
            </a:pPr>
            <a:r>
              <a:rPr lang="fa-IR" sz="2100" dirty="0">
                <a:cs typeface="B Nazanin" panose="00000400000000000000" pitchFamily="2" charset="-78"/>
              </a:rPr>
              <a:t>پیگیری فروش به صورت ماهیانه برای هر مشتری</a:t>
            </a:r>
          </a:p>
          <a:p>
            <a:pPr algn="r" rtl="1"/>
            <a:r>
              <a:rPr lang="fa-IR" sz="2100" dirty="0">
                <a:cs typeface="B Nazanin" panose="00000400000000000000" pitchFamily="2" charset="-78"/>
              </a:rPr>
              <a:t>محاسبه هزینه‌ها و نحوه تخصیص آن‌ها</a:t>
            </a:r>
          </a:p>
          <a:p>
            <a:pPr algn="r" rtl="1"/>
            <a:r>
              <a:rPr lang="fa-IR" sz="2100" dirty="0">
                <a:cs typeface="B Nazanin" panose="00000400000000000000" pitchFamily="2" charset="-78"/>
              </a:rPr>
              <a:t>گزارش وضعیت پیشرفت پروژه, منابع و …</a:t>
            </a:r>
          </a:p>
          <a:p>
            <a:pPr algn="r" rtl="1"/>
            <a:r>
              <a:rPr lang="fa-IR" sz="2100" dirty="0">
                <a:cs typeface="B Nazanin" panose="00000400000000000000" pitchFamily="2" charset="-78"/>
              </a:rPr>
              <a:t>ایجاد نمودارها و گراف براساس داده‌ه</a:t>
            </a:r>
          </a:p>
          <a:p>
            <a:pPr algn="r"/>
            <a:endParaRPr lang="fa-IR" dirty="0"/>
          </a:p>
          <a:p>
            <a:br>
              <a:rPr lang="fa-IR" dirty="0"/>
            </a:b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9C3594B-7D43-A554-7DC8-4B88F6889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27" y="3463048"/>
            <a:ext cx="5420673" cy="3394952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2006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1"/>
            <a:r>
              <a:rPr lang="fa-IR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تابع </a:t>
            </a:r>
            <a:r>
              <a:rPr lang="en-US" sz="36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min- max- small- large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37" y="1686214"/>
            <a:ext cx="7746088" cy="472027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8050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تابع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98" r="21663"/>
          <a:stretch/>
        </p:blipFill>
        <p:spPr>
          <a:xfrm>
            <a:off x="1230619" y="1420191"/>
            <a:ext cx="6661051" cy="4476087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1333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تابع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if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617" y="1410512"/>
            <a:ext cx="7208196" cy="4291134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621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1488" y="441473"/>
            <a:ext cx="2853747" cy="1248383"/>
          </a:xfrm>
        </p:spPr>
        <p:txBody>
          <a:bodyPr/>
          <a:lstStyle/>
          <a:p>
            <a:pPr algn="ctr" rtl="1"/>
            <a:r>
              <a:rPr lang="fa-IR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تابع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count if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7" y="1247276"/>
            <a:ext cx="8375515" cy="479408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085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rtl="1"/>
            <a:r>
              <a:rPr lang="fa-IR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تابع </a:t>
            </a:r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884" y="2160588"/>
            <a:ext cx="7286017" cy="431803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630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 chart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846" y="2160588"/>
            <a:ext cx="7303644" cy="38814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385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155" y="220493"/>
            <a:ext cx="2756530" cy="917643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 Chart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49622"/>
            <a:ext cx="8260796" cy="38636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851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52" y="1449331"/>
            <a:ext cx="7597832" cy="452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1817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51A53-D27D-268E-2A4C-E358EEE7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35F43-8577-E47A-5E84-76B43F75B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Excel Campus | Master Excel. Dominate Deadlines.</a:t>
            </a:r>
            <a:endParaRPr lang="fa-IR" dirty="0"/>
          </a:p>
          <a:p>
            <a:r>
              <a:rPr lang="en-US" dirty="0">
                <a:hlinkClick r:id="rId3"/>
              </a:rPr>
              <a:t>Chandoo.org - Learn Excel, Power BI, Charting, Dashboards and VBA online</a:t>
            </a:r>
            <a:endParaRPr lang="fa-IR" dirty="0"/>
          </a:p>
          <a:p>
            <a:r>
              <a:rPr lang="en-US" dirty="0">
                <a:hlinkClick r:id="rId4"/>
              </a:rPr>
              <a:t>Excel jet | Work faster in Excel</a:t>
            </a:r>
            <a:endParaRPr lang="fa-IR" dirty="0"/>
          </a:p>
          <a:p>
            <a:r>
              <a:rPr lang="en-US" dirty="0">
                <a:hlinkClick r:id="rId5"/>
              </a:rPr>
              <a:t>#1 Excel tutorial on the net - Excel Easy</a:t>
            </a:r>
            <a:endParaRPr lang="fa-IR" dirty="0"/>
          </a:p>
          <a:p>
            <a:r>
              <a:rPr lang="en-US" dirty="0">
                <a:hlinkClick r:id="rId6"/>
              </a:rPr>
              <a:t>FREE Online Excel Training (12+ Hours) | Learn Excel (Basic/Advanced)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B66FD1-3A4D-9668-976B-6F611C049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A3FD4-CE14-AFA9-A1DF-98FEEB1C6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576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DAD22-D006-6941-AC24-D1D306B31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7913" y="3578088"/>
            <a:ext cx="6570559" cy="1510748"/>
          </a:xfrm>
        </p:spPr>
        <p:txBody>
          <a:bodyPr>
            <a:normAutofit fontScale="90000"/>
          </a:bodyPr>
          <a:lstStyle/>
          <a:p>
            <a:r>
              <a:rPr lang="en-US" sz="6700" b="1" dirty="0"/>
              <a:t>THANKS</a:t>
            </a:r>
            <a:br>
              <a:rPr lang="en-US" sz="900" b="1" dirty="0"/>
            </a:br>
            <a:br>
              <a:rPr lang="en-US" sz="3600" dirty="0">
                <a:solidFill>
                  <a:srgbClr val="FF0000"/>
                </a:solidFill>
              </a:rPr>
            </a:br>
            <a:br>
              <a:rPr lang="en-US" dirty="0"/>
            </a:b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0DEE7C-4E82-AC19-BE67-7639232AD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8291" y="3531407"/>
            <a:ext cx="8596668" cy="8604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92D050"/>
                </a:solidFill>
              </a:rPr>
              <a:t>Any questions?</a:t>
            </a:r>
            <a:endParaRPr lang="en-US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3116A-021F-95E6-3468-9CC8892A5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023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DCCDE-AEA4-8DCA-AF05-C92192811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919" y="321383"/>
            <a:ext cx="6051744" cy="88206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environment</a:t>
            </a:r>
            <a:r>
              <a:rPr lang="fa-IR" sz="4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Excel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A66171-57E5-7948-5082-53DB8F05B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565" y="1229752"/>
            <a:ext cx="6144122" cy="469700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2065"/>
            <a:ext cx="5586153" cy="4122777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38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A35C2-1FF8-B636-3B1F-669D4BE9E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8919" y="366140"/>
            <a:ext cx="6229245" cy="931694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row</a:t>
            </a:r>
            <a:r>
              <a:rPr lang="fa-IR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column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5A23D5-4131-D674-DEB0-A34D81C10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80" y="1507787"/>
            <a:ext cx="7606673" cy="508746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4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BDCCDE-AEA4-8DCA-AF05-C921928111CF}"/>
              </a:ext>
            </a:extLst>
          </p:cNvPr>
          <p:cNvSpPr txBox="1">
            <a:spLocks/>
          </p:cNvSpPr>
          <p:nvPr/>
        </p:nvSpPr>
        <p:spPr>
          <a:xfrm>
            <a:off x="2538919" y="321383"/>
            <a:ext cx="5826868" cy="882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3452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5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212" y="622571"/>
            <a:ext cx="8252591" cy="5273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4235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68D6D6-1679-FDAE-C2C6-154A3045D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34" y="842973"/>
            <a:ext cx="8995113" cy="5606364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7660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16EE14-E77C-C84C-660D-D67D85BDF2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950" y="921689"/>
            <a:ext cx="7860219" cy="5484798"/>
          </a:xfr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158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BEEA41-48D7-A98E-D7EC-7BF0188EB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95" y="629799"/>
            <a:ext cx="7619459" cy="586817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966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27616D-311D-313D-A8C6-8CDCBF27F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645" y="353773"/>
            <a:ext cx="7671070" cy="6105292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FFEF3-C3C0-4412-8A66-E952CDDCAF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83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181</TotalTime>
  <Words>268</Words>
  <Application>Microsoft Office PowerPoint</Application>
  <PresentationFormat>Widescreen</PresentationFormat>
  <Paragraphs>69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B Nazanin</vt:lpstr>
      <vt:lpstr>Calibri</vt:lpstr>
      <vt:lpstr>Times New Roman</vt:lpstr>
      <vt:lpstr>Trebuchet MS</vt:lpstr>
      <vt:lpstr>Wingdings 3</vt:lpstr>
      <vt:lpstr>Facet</vt:lpstr>
      <vt:lpstr>PowerPoint Presentation</vt:lpstr>
      <vt:lpstr>اکسل یک نرم افزار کاربردی است که در حوزه های حسابداری و مالی استفاده زیادی از آن میشود.  از این نرم افزار برای تجزیه و تحلیل داده ها، اعمال عملیات ریاضی روی داده ها،مدیریت بودجه و تفسیر داده ها استفاده  می شود که یادگیری آن برای هر حسابداری الزامی می باشد</vt:lpstr>
      <vt:lpstr>The environment  of Excel</vt:lpstr>
      <vt:lpstr>Select row and column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قالب بندی شرطی</vt:lpstr>
      <vt:lpstr>auto sum</vt:lpstr>
      <vt:lpstr>sum</vt:lpstr>
      <vt:lpstr>تابع left-right- Len</vt:lpstr>
      <vt:lpstr>تابع char</vt:lpstr>
      <vt:lpstr>تابع count-count a-count blank</vt:lpstr>
      <vt:lpstr>تابع min- max- small- large</vt:lpstr>
      <vt:lpstr>تابع mod</vt:lpstr>
      <vt:lpstr>تابع sum if</vt:lpstr>
      <vt:lpstr>تابع count if</vt:lpstr>
      <vt:lpstr>تابع if</vt:lpstr>
      <vt:lpstr>Bar chart</vt:lpstr>
      <vt:lpstr>Pie Chart</vt:lpstr>
      <vt:lpstr>PowerPoint Presentation</vt:lpstr>
      <vt:lpstr>Further Reading</vt:lpstr>
      <vt:lpstr>THANKS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آموزش نرم افزارexcel</dc:title>
  <dc:creator>IBECO</dc:creator>
  <cp:lastModifiedBy>NIMA SOLTANI</cp:lastModifiedBy>
  <cp:revision>24</cp:revision>
  <dcterms:created xsi:type="dcterms:W3CDTF">2024-11-06T09:53:33Z</dcterms:created>
  <dcterms:modified xsi:type="dcterms:W3CDTF">2024-12-11T10:28:14Z</dcterms:modified>
</cp:coreProperties>
</file>